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aitree"/>
      <p:regular r:id="rId31"/>
      <p:bold r:id="rId32"/>
    </p:embeddedFont>
    <p:embeddedFont>
      <p:font typeface="Sarabun"/>
      <p:regular r:id="rId33"/>
      <p:bold r:id="rId34"/>
      <p:italic r:id="rId35"/>
      <p:boldItalic r:id="rId36"/>
    </p:embeddedFont>
    <p:embeddedFont>
      <p:font typeface="Inter Light"/>
      <p:regular r:id="rId37"/>
      <p:bold r:id="rId38"/>
    </p:embeddedFont>
    <p:embeddedFont>
      <p:font typeface="Inter"/>
      <p:regular r:id="rId39"/>
      <p:bold r:id="rId40"/>
    </p:embeddedFont>
    <p:embeddedFont>
      <p:font typeface="PT Sans Narrow"/>
      <p:regular r:id="rId41"/>
      <p:bold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20" Type="http://schemas.openxmlformats.org/officeDocument/2006/relationships/slide" Target="slides/slide14.xml"/><Relationship Id="rId42" Type="http://schemas.openxmlformats.org/officeDocument/2006/relationships/font" Target="fonts/PTSansNarrow-bold.fntdata"/><Relationship Id="rId41" Type="http://schemas.openxmlformats.org/officeDocument/2006/relationships/font" Target="fonts/PTSansNarrow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.fntdata"/><Relationship Id="rId21" Type="http://schemas.openxmlformats.org/officeDocument/2006/relationships/slide" Target="slides/slide15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itre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arabun-regular.fntdata"/><Relationship Id="rId10" Type="http://schemas.openxmlformats.org/officeDocument/2006/relationships/slide" Target="slides/slide4.xml"/><Relationship Id="rId32" Type="http://schemas.openxmlformats.org/officeDocument/2006/relationships/font" Target="fonts/Maitree-bold.fntdata"/><Relationship Id="rId13" Type="http://schemas.openxmlformats.org/officeDocument/2006/relationships/slide" Target="slides/slide7.xml"/><Relationship Id="rId35" Type="http://schemas.openxmlformats.org/officeDocument/2006/relationships/font" Target="fonts/Sarabun-italic.fntdata"/><Relationship Id="rId12" Type="http://schemas.openxmlformats.org/officeDocument/2006/relationships/slide" Target="slides/slide6.xml"/><Relationship Id="rId34" Type="http://schemas.openxmlformats.org/officeDocument/2006/relationships/font" Target="fonts/Sarabun-bold.fntdata"/><Relationship Id="rId15" Type="http://schemas.openxmlformats.org/officeDocument/2006/relationships/slide" Target="slides/slide9.xml"/><Relationship Id="rId37" Type="http://schemas.openxmlformats.org/officeDocument/2006/relationships/font" Target="fonts/InterLight-regular.fntdata"/><Relationship Id="rId14" Type="http://schemas.openxmlformats.org/officeDocument/2006/relationships/slide" Target="slides/slide8.xml"/><Relationship Id="rId36" Type="http://schemas.openxmlformats.org/officeDocument/2006/relationships/font" Target="fonts/Sarabun-boldItalic.fntdata"/><Relationship Id="rId17" Type="http://schemas.openxmlformats.org/officeDocument/2006/relationships/slide" Target="slides/slide11.xml"/><Relationship Id="rId39" Type="http://schemas.openxmlformats.org/officeDocument/2006/relationships/font" Target="fonts/Inter-regular.fntdata"/><Relationship Id="rId16" Type="http://schemas.openxmlformats.org/officeDocument/2006/relationships/slide" Target="slides/slide10.xml"/><Relationship Id="rId38" Type="http://schemas.openxmlformats.org/officeDocument/2006/relationships/font" Target="fonts/Inter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e8693ae95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0e8693ae95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8693ae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8693ae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8853668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e8853668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e8853668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e885366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e8693ae95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0e8693ae95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8853668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8853668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e8853668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e8853668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8853668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8853668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e8853668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e8853668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https://user-images.githubusercontent.com/21156980/140639165-dedf63e1-3da8-4a4a-ac3d-de56a5e77bee.PNG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e8853668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e8853668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88536687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88536687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e8693ae95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0e8693ae95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e8853668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e8853668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e885366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e885366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858b7cb6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858b7cb6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e8853668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e8853668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e8693ae95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0e8693ae95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58b7cb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1858b7cb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e8693ae95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0e8693ae95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41117ef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41117ef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e88536687_0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e88536687_0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e88536687_0_6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e8693ae95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0e8693ae95_2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e8693ae95_2_1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e8693ae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e8693ae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e8693ae9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0e8693ae9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87303" y="3368562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3175874" y="3773944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200"/>
              <a:buNone/>
              <a:defRPr sz="1200">
                <a:solidFill>
                  <a:srgbClr val="7030A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988821" y="1984154"/>
            <a:ext cx="5143500" cy="7191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sz="3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93550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1">
  <p:cSld name="Agenda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936523" y="1884478"/>
            <a:ext cx="2457754" cy="756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"/>
              <a:buNone/>
              <a:defRPr sz="41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296966" y="61674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296966" y="1426369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4296966" y="223599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4296966" y="3045619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4296966" y="385524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6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7" type="body"/>
          </p:nvPr>
        </p:nvSpPr>
        <p:spPr>
          <a:xfrm>
            <a:off x="937022" y="2640806"/>
            <a:ext cx="2457450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0319F"/>
              </a:buClr>
              <a:buSzPts val="1800"/>
              <a:buNone/>
              <a:defRPr sz="1800">
                <a:solidFill>
                  <a:srgbClr val="50319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2">
  <p:cSld name="Agenda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814945" y="1197980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1197979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1199562" y="1240604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1879207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1199562" y="1921832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2560435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4" type="body"/>
          </p:nvPr>
        </p:nvSpPr>
        <p:spPr>
          <a:xfrm>
            <a:off x="1199562" y="2603060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3241663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5" type="body"/>
          </p:nvPr>
        </p:nvSpPr>
        <p:spPr>
          <a:xfrm>
            <a:off x="1199562" y="3284288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3922891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6" type="body"/>
          </p:nvPr>
        </p:nvSpPr>
        <p:spPr>
          <a:xfrm>
            <a:off x="1199562" y="3962080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7" type="body"/>
          </p:nvPr>
        </p:nvSpPr>
        <p:spPr>
          <a:xfrm>
            <a:off x="1814945" y="1895812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8" type="body"/>
          </p:nvPr>
        </p:nvSpPr>
        <p:spPr>
          <a:xfrm>
            <a:off x="1814945" y="2593644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9" type="body"/>
          </p:nvPr>
        </p:nvSpPr>
        <p:spPr>
          <a:xfrm>
            <a:off x="1814945" y="3291476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3" type="body"/>
          </p:nvPr>
        </p:nvSpPr>
        <p:spPr>
          <a:xfrm>
            <a:off x="1814945" y="3989309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4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Content 1">
  <p:cSld name="[Purple]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2" y="346142"/>
            <a:ext cx="8238281" cy="442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[Teal] Content">
  <p:cSld name="1_[Teal]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23" y="347240"/>
            <a:ext cx="8236954" cy="442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Content 2">
  <p:cSld name="[Purple]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2500131" y="224385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Content 1">
  <p:cSld name="[Teal]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2500131" y="224385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Two Content 1">
  <p:cSld name="[Purple] Two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2" y="346142"/>
            <a:ext cx="8238281" cy="442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2453833" y="435603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Two Content 1">
  <p:cSld name="[Teal] Two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23" y="347240"/>
            <a:ext cx="8236954" cy="442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2453833" y="435603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Two Content 2">
  <p:cSld name="[Purple] Two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510984" y="213602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65" name="Google Shape;165;p26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Two Content 2">
  <p:cSld name="[Teal] Two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510984" y="213602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-75" y="4900000"/>
            <a:ext cx="9144000" cy="243600"/>
          </a:xfrm>
          <a:prstGeom prst="rect">
            <a:avLst/>
          </a:prstGeom>
          <a:solidFill>
            <a:srgbClr val="521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0427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rgbClr val="9C0427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7" y="4815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khHS5y7raL6f2NOo6XWYO6YKtMeNuqtv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gif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ZuoIqRKgrSxY7riSTXMCwbx1p9qZX9ll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IV3BghASf_pw7-JlxP7HG1jrR2TJ6D49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ication&#10;&#10;Description automatically generated with low confidence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197" y="1537796"/>
            <a:ext cx="5497385" cy="14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2707653" y="3290300"/>
            <a:ext cx="37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h"/>
              <a:t>Peerat Limkonchotiwat</a:t>
            </a:r>
            <a:endParaRPr/>
          </a:p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3193763" y="3684493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None/>
            </a:pPr>
            <a:r>
              <a:rPr lang="th"/>
              <a:t>PhD student at VISTEC, Thailand</a:t>
            </a:r>
            <a:endParaRPr/>
          </a:p>
        </p:txBody>
      </p:sp>
      <p:sp>
        <p:nvSpPr>
          <p:cNvPr id="192" name="Google Shape;192;p30"/>
          <p:cNvSpPr txBox="1"/>
          <p:nvPr>
            <p:ph type="ctrTitle"/>
          </p:nvPr>
        </p:nvSpPr>
        <p:spPr>
          <a:xfrm>
            <a:off x="1841250" y="1939775"/>
            <a:ext cx="549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300"/>
              <a:buFont typeface="Inter"/>
              <a:buNone/>
            </a:pPr>
            <a:r>
              <a:rPr lang="th">
                <a:solidFill>
                  <a:srgbClr val="0C0C0C"/>
                </a:solidFill>
              </a:rPr>
              <a:t>การเทรนโมเดลบน Hugging Face พาร์ท 2</a:t>
            </a:r>
            <a:endParaRPr>
              <a:solidFill>
                <a:srgbClr val="0C0C0C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686" y="4563645"/>
            <a:ext cx="90746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8563" y="4444586"/>
            <a:ext cx="908616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2724" y="4500508"/>
            <a:ext cx="674863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Question Answering</a:t>
            </a:r>
            <a:endParaRPr/>
          </a:p>
        </p:txBody>
      </p:sp>
      <p:sp>
        <p:nvSpPr>
          <p:cNvPr id="293" name="Google Shape;293;p39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https://towardsdatascience.com/automatic-question-answering-ac7593432842</a:t>
            </a:r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75" y="1143327"/>
            <a:ext cx="5911149" cy="33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/>
          <p:nvPr/>
        </p:nvSpPr>
        <p:spPr>
          <a:xfrm>
            <a:off x="5335700" y="3133775"/>
            <a:ext cx="3100500" cy="13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Question Answering</a:t>
            </a:r>
            <a:endParaRPr/>
          </a:p>
        </p:txBody>
      </p:sp>
      <p:sp>
        <p:nvSpPr>
          <p:cNvPr id="301" name="Google Shape;301;p40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https://towardsdatascience.com/automatic-question-answering-ac7593432842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25" y="1792200"/>
            <a:ext cx="3608976" cy="20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 rotWithShape="1">
          <a:blip r:embed="rId4">
            <a:alphaModFix/>
          </a:blip>
          <a:srcRect b="16115" l="26210" r="26959" t="18216"/>
          <a:stretch/>
        </p:blipFill>
        <p:spPr>
          <a:xfrm>
            <a:off x="5421350" y="1179701"/>
            <a:ext cx="1094218" cy="10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16115" l="26210" r="26959" t="18216"/>
          <a:stretch/>
        </p:blipFill>
        <p:spPr>
          <a:xfrm>
            <a:off x="5403175" y="3296776"/>
            <a:ext cx="1094218" cy="10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0" l="23881" r="23528" t="0"/>
          <a:stretch/>
        </p:blipFill>
        <p:spPr>
          <a:xfrm>
            <a:off x="7284175" y="883875"/>
            <a:ext cx="849351" cy="161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0"/>
          <p:cNvCxnSpPr/>
          <p:nvPr/>
        </p:nvCxnSpPr>
        <p:spPr>
          <a:xfrm flipH="1" rot="10800000">
            <a:off x="3823200" y="1706175"/>
            <a:ext cx="1274100" cy="51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0"/>
          <p:cNvCxnSpPr/>
          <p:nvPr/>
        </p:nvCxnSpPr>
        <p:spPr>
          <a:xfrm>
            <a:off x="3823200" y="3543575"/>
            <a:ext cx="1284900" cy="34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0"/>
          <p:cNvSpPr/>
          <p:nvPr/>
        </p:nvSpPr>
        <p:spPr>
          <a:xfrm>
            <a:off x="583725" y="1309425"/>
            <a:ext cx="1787400" cy="731400"/>
          </a:xfrm>
          <a:prstGeom prst="wedgeRoundRectCallout">
            <a:avLst>
              <a:gd fmla="val -10059" name="adj1"/>
              <a:gd fmla="val 72406" name="adj2"/>
              <a:gd fmla="val 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Question</a:t>
            </a:r>
            <a:r>
              <a:rPr lang="th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ใครคือประธานาธิบดีของสหรัฐในปี 2022</a:t>
            </a:r>
            <a:endParaRPr sz="1100"/>
          </a:p>
        </p:txBody>
      </p:sp>
      <p:cxnSp>
        <p:nvCxnSpPr>
          <p:cNvPr id="309" name="Google Shape;309;p40"/>
          <p:cNvCxnSpPr/>
          <p:nvPr/>
        </p:nvCxnSpPr>
        <p:spPr>
          <a:xfrm flipH="1" rot="10800000">
            <a:off x="3975600" y="2087175"/>
            <a:ext cx="1274100" cy="51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0" name="Google Shape;310;p40"/>
          <p:cNvCxnSpPr/>
          <p:nvPr/>
        </p:nvCxnSpPr>
        <p:spPr>
          <a:xfrm>
            <a:off x="3899400" y="3238775"/>
            <a:ext cx="1284900" cy="34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11" name="Google Shape;311;p40"/>
          <p:cNvSpPr/>
          <p:nvPr/>
        </p:nvSpPr>
        <p:spPr>
          <a:xfrm>
            <a:off x="1115550" y="3695975"/>
            <a:ext cx="2269800" cy="519000"/>
          </a:xfrm>
          <a:prstGeom prst="wedgeRoundRectCallout">
            <a:avLst>
              <a:gd fmla="val 42798" name="adj1"/>
              <a:gd fmla="val -77899" name="adj2"/>
              <a:gd fmla="val 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Question</a:t>
            </a:r>
            <a:r>
              <a:rPr lang="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โจ ไบเดน</a:t>
            </a:r>
            <a:endParaRPr/>
          </a:p>
        </p:txBody>
      </p:sp>
      <p:cxnSp>
        <p:nvCxnSpPr>
          <p:cNvPr id="312" name="Google Shape;312;p40"/>
          <p:cNvCxnSpPr>
            <a:stCxn id="303" idx="3"/>
            <a:endCxn id="305" idx="1"/>
          </p:cNvCxnSpPr>
          <p:nvPr/>
        </p:nvCxnSpPr>
        <p:spPr>
          <a:xfrm>
            <a:off x="6515568" y="1690126"/>
            <a:ext cx="76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13" name="Google Shape;313;p40"/>
          <p:cNvSpPr txBox="1"/>
          <p:nvPr/>
        </p:nvSpPr>
        <p:spPr>
          <a:xfrm>
            <a:off x="6322225" y="1297175"/>
            <a:ext cx="16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Inter"/>
                <a:ea typeface="Inter"/>
                <a:cs typeface="Inter"/>
                <a:sym typeface="Inter"/>
              </a:rPr>
              <a:t>อ่านคลังข้อมูล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5421350" y="2413525"/>
            <a:ext cx="28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เปิดหนังสือ หรือ Open book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6716275" y="3453675"/>
            <a:ext cx="1651500" cy="731400"/>
          </a:xfrm>
          <a:prstGeom prst="wedgeRoundRectCallout">
            <a:avLst>
              <a:gd fmla="val -60415" name="adj1"/>
              <a:gd fmla="val 14168" name="adj2"/>
              <a:gd fmla="val 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ฉันมีข้อมูลอยู่ในหัวแล้ว!!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5313125" y="4427375"/>
            <a:ext cx="34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300">
                <a:latin typeface="Inter"/>
                <a:ea typeface="Inter"/>
                <a:cs typeface="Inter"/>
                <a:sym typeface="Inter"/>
              </a:rPr>
              <a:t>ปิดหนังสือ หรือ Close</a:t>
            </a:r>
            <a:r>
              <a:rPr lang="th" sz="1300">
                <a:latin typeface="Inter"/>
                <a:ea typeface="Inter"/>
                <a:cs typeface="Inter"/>
                <a:sym typeface="Inter"/>
              </a:rPr>
              <a:t> book/Open domain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5414825" y="1097125"/>
            <a:ext cx="2718600" cy="13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Question Answering</a:t>
            </a:r>
            <a:endParaRPr/>
          </a:p>
        </p:txBody>
      </p:sp>
      <p:sp>
        <p:nvSpPr>
          <p:cNvPr id="323" name="Google Shape;323;p41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Let’s code!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/>
              <a:t>Topic 3: Representation Learning</a:t>
            </a:r>
            <a:endParaRPr/>
          </a:p>
        </p:txBody>
      </p:sp>
      <p:grpSp>
        <p:nvGrpSpPr>
          <p:cNvPr id="330" name="Google Shape;330;p42"/>
          <p:cNvGrpSpPr/>
          <p:nvPr/>
        </p:nvGrpSpPr>
        <p:grpSpPr>
          <a:xfrm>
            <a:off x="6002264" y="4646840"/>
            <a:ext cx="2233446" cy="380999"/>
            <a:chOff x="8003019" y="6195787"/>
            <a:chExt cx="2977928" cy="507999"/>
          </a:xfrm>
        </p:grpSpPr>
        <p:pic>
          <p:nvPicPr>
            <p:cNvPr id="331" name="Google Shape;33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6317" y="6246586"/>
              <a:ext cx="64463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03019" y="6316255"/>
              <a:ext cx="96796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0626" y="6195787"/>
              <a:ext cx="1009574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h" sz="1970"/>
              <a:t>อะไรคือ Rerepresentation บน NLP</a:t>
            </a:r>
            <a:r>
              <a:rPr lang="th" sz="1970"/>
              <a:t>?</a:t>
            </a:r>
            <a:endParaRPr sz="1970"/>
          </a:p>
        </p:txBody>
      </p:sp>
      <p:sp>
        <p:nvSpPr>
          <p:cNvPr id="339" name="Google Shape;33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70" y="3688820"/>
            <a:ext cx="1213025" cy="10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>
            <a:off x="598258" y="3067225"/>
            <a:ext cx="1885200" cy="621600"/>
          </a:xfrm>
          <a:prstGeom prst="wedgeRoundRectCallout">
            <a:avLst>
              <a:gd fmla="val 60350" name="adj1"/>
              <a:gd fmla="val 41852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ฉันไม่เข้าใจตัวอักษร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4056833" y="3481625"/>
            <a:ext cx="1885200" cy="621600"/>
          </a:xfrm>
          <a:prstGeom prst="wedgeRoundRectCallout">
            <a:avLst>
              <a:gd fmla="val -59104" name="adj1"/>
              <a:gd fmla="val 12444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แล้วเลข 1,2,3 มีความยังไง?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850" y="1269475"/>
            <a:ext cx="994150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1725" y="1269474"/>
            <a:ext cx="1963782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800" y="1537625"/>
            <a:ext cx="2525369" cy="17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994" y="1152425"/>
            <a:ext cx="3841032" cy="2051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เพราะฉนั้น</a:t>
            </a:r>
            <a:r>
              <a:rPr lang="th"/>
              <a:t>?</a:t>
            </a:r>
            <a:endParaRPr/>
          </a:p>
        </p:txBody>
      </p:sp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925" y="1034125"/>
            <a:ext cx="4736749" cy="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25" y="1124925"/>
            <a:ext cx="3710725" cy="321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575" y="1100600"/>
            <a:ext cx="1988675" cy="1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/>
          <p:nvPr/>
        </p:nvSpPr>
        <p:spPr>
          <a:xfrm>
            <a:off x="3634525" y="2003850"/>
            <a:ext cx="50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latin typeface="Inter"/>
                <a:ea typeface="Inter"/>
                <a:cs typeface="Inter"/>
                <a:sym typeface="Inter"/>
              </a:rPr>
              <a:t>ถ้า vector ของสามารถแปลงความหมายได้ดี = คอมพิวเตอร์เข้าใจภาษามนุษย์ได้ดี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44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h" sz="1670"/>
              <a:t>สร้าง Sentence Embedding จาก Word</a:t>
            </a:r>
            <a:endParaRPr sz="1670"/>
          </a:p>
        </p:txBody>
      </p:sp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50" y="1022375"/>
            <a:ext cx="6953426" cy="1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600" y="3189950"/>
            <a:ext cx="2455925" cy="13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300" y="2318150"/>
            <a:ext cx="4832651" cy="9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h" sz="1470"/>
              <a:t>เอามาใช้กับ Text Classification?</a:t>
            </a:r>
            <a:endParaRPr sz="1470"/>
          </a:p>
        </p:txBody>
      </p:sp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50" y="1680689"/>
            <a:ext cx="8130499" cy="5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794" y="3111336"/>
            <a:ext cx="6125018" cy="67843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6"/>
          <p:cNvSpPr txBox="1"/>
          <p:nvPr/>
        </p:nvSpPr>
        <p:spPr>
          <a:xfrm>
            <a:off x="2411756" y="3900087"/>
            <a:ext cx="61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500">
                <a:latin typeface="Inter"/>
                <a:ea typeface="Inter"/>
                <a:cs typeface="Inter"/>
                <a:sym typeface="Inter"/>
              </a:rPr>
              <a:t>ไม่ต้องเขียน feature อะไรให้ยุ่งยาก, ใช้แค่ Encoder!!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3094096" y="1296875"/>
            <a:ext cx="19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ตัดคำ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526075" y="1296875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ประโยคที่ต้องการทำนาย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5580950" y="1296875"/>
            <a:ext cx="19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แปลงเป็น feature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7536803" y="1144475"/>
            <a:ext cx="9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สร้างโมเดล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5984161" y="2738791"/>
            <a:ext cx="19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สร้างโมเดล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6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1568025" y="273880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ประโยคที่ต้องการทำนาย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4132688" y="2711125"/>
            <a:ext cx="19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แปลงเป็น feature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การเอาไปใช้งานด้านอื่นๆ</a:t>
            </a:r>
            <a:endParaRPr/>
          </a:p>
        </p:txBody>
      </p:sp>
      <p:sp>
        <p:nvSpPr>
          <p:cNvPr id="391" name="Google Shape;391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311700" y="1393625"/>
            <a:ext cx="381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Query</a:t>
            </a:r>
            <a:r>
              <a:rPr lang="th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th" sz="1300">
                <a:latin typeface="Inter"/>
                <a:ea typeface="Inter"/>
                <a:cs typeface="Inter"/>
                <a:sym typeface="Inter"/>
              </a:rPr>
              <a:t>Who was the first king of Myanmar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13" y="2571750"/>
            <a:ext cx="3416174" cy="19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47"/>
          <p:cNvCxnSpPr>
            <a:stCxn id="392" idx="2"/>
            <a:endCxn id="393" idx="0"/>
          </p:cNvCxnSpPr>
          <p:nvPr/>
        </p:nvCxnSpPr>
        <p:spPr>
          <a:xfrm>
            <a:off x="2216700" y="1778525"/>
            <a:ext cx="0" cy="7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47"/>
          <p:cNvSpPr txBox="1"/>
          <p:nvPr/>
        </p:nvSpPr>
        <p:spPr>
          <a:xfrm>
            <a:off x="2416200" y="1970300"/>
            <a:ext cx="12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latin typeface="Inter"/>
                <a:ea typeface="Inter"/>
                <a:cs typeface="Inter"/>
                <a:sym typeface="Inter"/>
              </a:rPr>
              <a:t>Document search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876" y="1657046"/>
            <a:ext cx="4548476" cy="24019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Sentence representation จาก BERT</a:t>
            </a:r>
            <a:endParaRPr sz="1800"/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8"/>
          <p:cNvSpPr txBox="1"/>
          <p:nvPr/>
        </p:nvSpPr>
        <p:spPr>
          <a:xfrm>
            <a:off x="97500" y="4823525"/>
            <a:ext cx="8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https://arxiv.org/pdf/1810.04805.pdf</a:t>
            </a:r>
            <a:endParaRPr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 b="0" l="0" r="58174" t="0"/>
          <a:stretch/>
        </p:blipFill>
        <p:spPr>
          <a:xfrm>
            <a:off x="687393" y="1443450"/>
            <a:ext cx="3249449" cy="30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 rotWithShape="1">
          <a:blip r:embed="rId3">
            <a:alphaModFix/>
          </a:blip>
          <a:srcRect b="0" l="42263" r="785" t="0"/>
          <a:stretch/>
        </p:blipFill>
        <p:spPr>
          <a:xfrm>
            <a:off x="3936853" y="1443425"/>
            <a:ext cx="4424450" cy="30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/>
          <p:nvPr/>
        </p:nvSpPr>
        <p:spPr>
          <a:xfrm>
            <a:off x="5314125" y="1913575"/>
            <a:ext cx="2852100" cy="45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8"/>
          <p:cNvSpPr/>
          <p:nvPr/>
        </p:nvSpPr>
        <p:spPr>
          <a:xfrm>
            <a:off x="978150" y="3077300"/>
            <a:ext cx="2852100" cy="107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/>
          <p:nvPr/>
        </p:nvSpPr>
        <p:spPr>
          <a:xfrm>
            <a:off x="978150" y="1443425"/>
            <a:ext cx="329700" cy="86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/>
          <p:nvPr/>
        </p:nvSpPr>
        <p:spPr>
          <a:xfrm>
            <a:off x="1526200" y="1543475"/>
            <a:ext cx="2168400" cy="82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/>
          <p:nvPr/>
        </p:nvSpPr>
        <p:spPr>
          <a:xfrm>
            <a:off x="4572000" y="1465175"/>
            <a:ext cx="1329900" cy="40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936523" y="1884478"/>
            <a:ext cx="2457754" cy="756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"/>
              <a:buNone/>
            </a:pPr>
            <a:r>
              <a:rPr lang="th"/>
              <a:t>AGENDA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296966" y="134064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Machine Translation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02" name="Google Shape;202;p31"/>
          <p:cNvSpPr txBox="1"/>
          <p:nvPr>
            <p:ph idx="2" type="body"/>
          </p:nvPr>
        </p:nvSpPr>
        <p:spPr>
          <a:xfrm>
            <a:off x="4296966" y="2150270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Question answering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03" name="Google Shape;203;p31"/>
          <p:cNvSpPr txBox="1"/>
          <p:nvPr>
            <p:ph idx="3" type="body"/>
          </p:nvPr>
        </p:nvSpPr>
        <p:spPr>
          <a:xfrm>
            <a:off x="4296966" y="295989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Representation Learning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04" name="Google Shape;204;p31"/>
          <p:cNvSpPr txBox="1"/>
          <p:nvPr>
            <p:ph idx="7" type="body"/>
          </p:nvPr>
        </p:nvSpPr>
        <p:spPr>
          <a:xfrm>
            <a:off x="937022" y="2640806"/>
            <a:ext cx="2457450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319F"/>
              </a:buClr>
              <a:buSzPts val="1800"/>
              <a:buNone/>
            </a:pPr>
            <a:r>
              <a:rPr lang="th"/>
              <a:t>What We’ll Learn Today</a:t>
            </a:r>
            <a:endParaRPr/>
          </a:p>
        </p:txBody>
      </p:sp>
      <p:cxnSp>
        <p:nvCxnSpPr>
          <p:cNvPr id="205" name="Google Shape;205;p31"/>
          <p:cNvCxnSpPr/>
          <p:nvPr/>
        </p:nvCxnSpPr>
        <p:spPr>
          <a:xfrm>
            <a:off x="4296966" y="20207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31"/>
          <p:cNvCxnSpPr/>
          <p:nvPr/>
        </p:nvCxnSpPr>
        <p:spPr>
          <a:xfrm>
            <a:off x="4296966" y="28208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4296966" y="362855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" name="Google Shape;208;p31"/>
          <p:cNvGrpSpPr/>
          <p:nvPr/>
        </p:nvGrpSpPr>
        <p:grpSpPr>
          <a:xfrm>
            <a:off x="6002264" y="4646840"/>
            <a:ext cx="2233447" cy="380999"/>
            <a:chOff x="8003019" y="6195787"/>
            <a:chExt cx="2977929" cy="507999"/>
          </a:xfrm>
        </p:grpSpPr>
        <p:pic>
          <p:nvPicPr>
            <p:cNvPr id="209" name="Google Shape;20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6317" y="6246586"/>
              <a:ext cx="644631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03019" y="6316255"/>
              <a:ext cx="967966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0626" y="6195787"/>
              <a:ext cx="1009573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ctrTitle"/>
          </p:nvPr>
        </p:nvSpPr>
        <p:spPr>
          <a:xfrm>
            <a:off x="2123849" y="221475"/>
            <a:ext cx="48963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500"/>
              <a:t>ยกตัวอย่าง: Sentence-transformer</a:t>
            </a:r>
            <a:endParaRPr sz="2500"/>
          </a:p>
        </p:txBody>
      </p:sp>
      <p:sp>
        <p:nvSpPr>
          <p:cNvPr id="418" name="Google Shape;41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97500" y="4823525"/>
            <a:ext cx="8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https://arxiv.org/pdf/1908.10084.pdf</a:t>
            </a:r>
            <a:endParaRPr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329698"/>
            <a:ext cx="2416925" cy="27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388" y="1405900"/>
            <a:ext cx="2514815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952" y="1029100"/>
            <a:ext cx="2650518" cy="3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/>
          <p:nvPr/>
        </p:nvSpPr>
        <p:spPr>
          <a:xfrm>
            <a:off x="5981700" y="3310900"/>
            <a:ext cx="2514900" cy="101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5972175" y="1225000"/>
            <a:ext cx="2514900" cy="101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733425" y="1029100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Sarabun"/>
                <a:ea typeface="Sarabun"/>
                <a:cs typeface="Sarabun"/>
                <a:sym typeface="Sarabun"/>
              </a:rPr>
              <a:t>Language Understanding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3329188" y="10767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Sarabun"/>
                <a:ea typeface="Sarabun"/>
                <a:cs typeface="Sarabun"/>
                <a:sym typeface="Sarabun"/>
              </a:rPr>
              <a:t>Semantic Understanding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7" name="Google Shape;427;p49"/>
          <p:cNvSpPr txBox="1"/>
          <p:nvPr>
            <p:ph idx="2" type="body"/>
          </p:nvPr>
        </p:nvSpPr>
        <p:spPr>
          <a:xfrm>
            <a:off x="47143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Sentence-transformer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h" sz="1870"/>
              <a:t>วิธียอดนิยม: Contrastive Learning</a:t>
            </a:r>
            <a:endParaRPr sz="1870"/>
          </a:p>
        </p:txBody>
      </p:sp>
      <p:sp>
        <p:nvSpPr>
          <p:cNvPr id="433" name="Google Shape;433;p50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25" y="2016099"/>
            <a:ext cx="3310419" cy="242694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/>
          <p:nvPr/>
        </p:nvSpPr>
        <p:spPr>
          <a:xfrm>
            <a:off x="4149780" y="2476026"/>
            <a:ext cx="353700" cy="21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"/>
          <p:cNvSpPr/>
          <p:nvPr/>
        </p:nvSpPr>
        <p:spPr>
          <a:xfrm>
            <a:off x="2824095" y="2172214"/>
            <a:ext cx="1596000" cy="138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50"/>
          <p:cNvCxnSpPr/>
          <p:nvPr/>
        </p:nvCxnSpPr>
        <p:spPr>
          <a:xfrm>
            <a:off x="1151370" y="2273415"/>
            <a:ext cx="1574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063" y="1109925"/>
            <a:ext cx="2447749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425" y="1147450"/>
            <a:ext cx="3428700" cy="322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อะไรคือ Contrastive Learning?</a:t>
            </a:r>
            <a:endParaRPr/>
          </a:p>
        </p:txBody>
      </p:sp>
      <p:sp>
        <p:nvSpPr>
          <p:cNvPr id="445" name="Google Shape;445;p51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25" y="1179575"/>
            <a:ext cx="3016300" cy="3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624" y="1259088"/>
            <a:ext cx="3106500" cy="30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Representation Learning</a:t>
            </a:r>
            <a:endParaRPr/>
          </a:p>
        </p:txBody>
      </p:sp>
      <p:sp>
        <p:nvSpPr>
          <p:cNvPr id="453" name="Google Shape;453;p52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"/>
          <p:cNvSpPr txBox="1"/>
          <p:nvPr/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Let’s code!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319F"/>
              </a:buClr>
              <a:buSzPts val="3600"/>
              <a:buFont typeface="Inter"/>
              <a:buNone/>
            </a:pPr>
            <a:r>
              <a:rPr lang="th" sz="3600">
                <a:solidFill>
                  <a:srgbClr val="50319F"/>
                </a:solidFill>
              </a:rPr>
              <a:t>THANK YOU</a:t>
            </a:r>
            <a:endParaRPr/>
          </a:p>
        </p:txBody>
      </p:sp>
      <p:pic>
        <p:nvPicPr>
          <p:cNvPr id="460" name="Google Shape;46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686" y="4552760"/>
            <a:ext cx="90746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563" y="4433701"/>
            <a:ext cx="908616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2724" y="4489622"/>
            <a:ext cx="674863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936523" y="1884479"/>
            <a:ext cx="2457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สารบัญ</a:t>
            </a:r>
            <a:endParaRPr sz="39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17" name="Google Shape;217;p32"/>
          <p:cNvSpPr txBox="1"/>
          <p:nvPr>
            <p:ph idx="7" type="body"/>
          </p:nvPr>
        </p:nvSpPr>
        <p:spPr>
          <a:xfrm>
            <a:off x="936672" y="2655331"/>
            <a:ext cx="2457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319F"/>
              </a:buClr>
              <a:buSzPts val="1665"/>
              <a:buNone/>
            </a:pPr>
            <a:r>
              <a:rPr lang="th" sz="1600"/>
              <a:t>เราจะเรียนอะไรกันในบทนี้</a:t>
            </a:r>
            <a:endParaRPr sz="1600"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4068366" y="156924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เครื่องแปลภาษา (Machine Translation)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068366" y="2378870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ระบบถาม-ตอบ (Question-Answering)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20" name="Google Shape;220;p32"/>
          <p:cNvSpPr txBox="1"/>
          <p:nvPr>
            <p:ph idx="3" type="body"/>
          </p:nvPr>
        </p:nvSpPr>
        <p:spPr>
          <a:xfrm>
            <a:off x="4068366" y="318849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>
                <a:solidFill>
                  <a:srgbClr val="50319F"/>
                </a:solidFill>
                <a:latin typeface="Inter Light"/>
                <a:ea typeface="Inter Light"/>
                <a:cs typeface="Inter Light"/>
                <a:sym typeface="Inter Light"/>
              </a:rPr>
              <a:t>โมเดลแปลง text =&gt; Vector  (Representation Learning)</a:t>
            </a:r>
            <a:endParaRPr>
              <a:solidFill>
                <a:srgbClr val="50319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>
            <a:off x="4068366" y="22493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32"/>
          <p:cNvCxnSpPr/>
          <p:nvPr/>
        </p:nvCxnSpPr>
        <p:spPr>
          <a:xfrm>
            <a:off x="4068366" y="30494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32"/>
          <p:cNvCxnSpPr/>
          <p:nvPr/>
        </p:nvCxnSpPr>
        <p:spPr>
          <a:xfrm>
            <a:off x="4068366" y="385715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/>
              <a:t>Topic 1: เครื่องแปลภาษา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/>
              <a:t>Machine Translation</a:t>
            </a:r>
            <a:endParaRPr/>
          </a:p>
        </p:txBody>
      </p:sp>
      <p:grpSp>
        <p:nvGrpSpPr>
          <p:cNvPr id="229" name="Google Shape;229;p33"/>
          <p:cNvGrpSpPr/>
          <p:nvPr/>
        </p:nvGrpSpPr>
        <p:grpSpPr>
          <a:xfrm>
            <a:off x="6002264" y="4646840"/>
            <a:ext cx="2233447" cy="380999"/>
            <a:chOff x="8003019" y="6195787"/>
            <a:chExt cx="2977929" cy="507999"/>
          </a:xfrm>
        </p:grpSpPr>
        <p:pic>
          <p:nvPicPr>
            <p:cNvPr id="230" name="Google Shape;23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6317" y="6246586"/>
              <a:ext cx="644631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03019" y="6316255"/>
              <a:ext cx="967966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0626" y="6195787"/>
              <a:ext cx="1009573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Encoder-Decoder</a:t>
            </a:r>
            <a:endParaRPr/>
          </a:p>
        </p:txBody>
      </p:sp>
      <p:sp>
        <p:nvSpPr>
          <p:cNvPr id="238" name="Google Shape;238;p34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https://huggingface.co/course/chapter1/7?fw=pt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450" y="1116452"/>
            <a:ext cx="1671575" cy="33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450" y="1344076"/>
            <a:ext cx="3934650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225" y="1353675"/>
            <a:ext cx="5269657" cy="29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2500131" y="467734"/>
            <a:ext cx="4123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Machine Translation</a:t>
            </a:r>
            <a:endParaRPr sz="1100"/>
          </a:p>
        </p:txBody>
      </p:sp>
      <p:grpSp>
        <p:nvGrpSpPr>
          <p:cNvPr id="249" name="Google Shape;249;p35"/>
          <p:cNvGrpSpPr/>
          <p:nvPr/>
        </p:nvGrpSpPr>
        <p:grpSpPr>
          <a:xfrm>
            <a:off x="6002264" y="4646840"/>
            <a:ext cx="2233446" cy="380999"/>
            <a:chOff x="8003019" y="6195787"/>
            <a:chExt cx="2977928" cy="507999"/>
          </a:xfrm>
        </p:grpSpPr>
        <p:pic>
          <p:nvPicPr>
            <p:cNvPr id="250" name="Google Shape;250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6317" y="6246586"/>
              <a:ext cx="64463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03019" y="6316255"/>
              <a:ext cx="96796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20626" y="6195787"/>
              <a:ext cx="1009574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0575" y="1432823"/>
            <a:ext cx="4390400" cy="2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7976" y="1191975"/>
            <a:ext cx="6808684" cy="31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>
            <p:ph idx="2" type="body"/>
          </p:nvPr>
        </p:nvSpPr>
        <p:spPr>
          <a:xfrm>
            <a:off x="1809802" y="4764400"/>
            <a:ext cx="41235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Open-nmt: Open-Source Toolkit for Neural Machine Translation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2230582" y="332509"/>
            <a:ext cx="4682836" cy="630383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โมเดลของไทย</a:t>
            </a:r>
            <a:endParaRPr sz="1100"/>
          </a:p>
        </p:txBody>
      </p:sp>
      <p:sp>
        <p:nvSpPr>
          <p:cNvPr id="263" name="Google Shape;263;p36"/>
          <p:cNvSpPr txBox="1"/>
          <p:nvPr/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Translator from Lan1 =&gt; Lan2 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Require parallel corpus, e.g., 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scb-mt-en-th-2020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English - Thai dataset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1 M sentences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64" name="Google Shape;264;p36"/>
          <p:cNvGrpSpPr/>
          <p:nvPr/>
        </p:nvGrpSpPr>
        <p:grpSpPr>
          <a:xfrm>
            <a:off x="6002264" y="4646840"/>
            <a:ext cx="2233447" cy="380999"/>
            <a:chOff x="8003019" y="6195787"/>
            <a:chExt cx="2977929" cy="507999"/>
          </a:xfrm>
        </p:grpSpPr>
        <p:pic>
          <p:nvPicPr>
            <p:cNvPr id="265" name="Google Shape;26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6317" y="6246586"/>
              <a:ext cx="644631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03019" y="6316255"/>
              <a:ext cx="967966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20626" y="6195787"/>
              <a:ext cx="1009573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99" y="2571750"/>
            <a:ext cx="3414850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1075" y="1529901"/>
            <a:ext cx="4576926" cy="2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4423875" y="1539025"/>
            <a:ext cx="4683000" cy="27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1150" y="2098750"/>
            <a:ext cx="4986849" cy="173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Machine Translation</a:t>
            </a:r>
            <a:endParaRPr/>
          </a:p>
        </p:txBody>
      </p:sp>
      <p:sp>
        <p:nvSpPr>
          <p:cNvPr id="277" name="Google Shape;277;p37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Let’s code!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/>
              <a:t>Topic 2: ระบบถามตอบ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/>
              <a:t>Question Answering</a:t>
            </a:r>
            <a:endParaRPr/>
          </a:p>
        </p:txBody>
      </p:sp>
      <p:grpSp>
        <p:nvGrpSpPr>
          <p:cNvPr id="284" name="Google Shape;284;p38"/>
          <p:cNvGrpSpPr/>
          <p:nvPr/>
        </p:nvGrpSpPr>
        <p:grpSpPr>
          <a:xfrm>
            <a:off x="6002264" y="4646840"/>
            <a:ext cx="2233446" cy="380999"/>
            <a:chOff x="8003019" y="6195787"/>
            <a:chExt cx="2977928" cy="507999"/>
          </a:xfrm>
        </p:grpSpPr>
        <p:pic>
          <p:nvPicPr>
            <p:cNvPr id="285" name="Google Shape;28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6317" y="6246586"/>
              <a:ext cx="64463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03019" y="6316255"/>
              <a:ext cx="96796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0626" y="6195787"/>
              <a:ext cx="1009574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